
<file path=[Content_Types].xml><?xml version="1.0" encoding="utf-8"?>
<Types xmlns="http://schemas.openxmlformats.org/package/2006/content-types">
  <Override PartName="/ppt/slides/slide1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Override PartName="/docProps/core.xml" ContentType="application/vnd.openxmlformats-package.core-properties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s/slide12.xml" ContentType="application/vnd.openxmlformats-officedocument.presentationml.slide+xml"/>
  <Default Extension="pict" ContentType="image/pict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02" autoAdjust="0"/>
    <p:restoredTop sz="94737" autoAdjust="0"/>
  </p:normalViewPr>
  <p:slideViewPr>
    <p:cSldViewPr snapToObjects="1">
      <p:cViewPr varScale="1">
        <p:scale>
          <a:sx n="116" d="100"/>
          <a:sy n="116" d="100"/>
        </p:scale>
        <p:origin x="-672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24" Type="http://schemas.openxmlformats.org/officeDocument/2006/relationships/tableStyles" Target="tableStyle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869D0-8B75-584F-AD07-81B1A4D57756}" type="datetimeFigureOut">
              <a:rPr lang="en-US" smtClean="0"/>
              <a:pPr/>
              <a:t>3/20/09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A4A65-27C9-4E49-9119-D3F3BAD1B40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A4A65-27C9-4E49-9119-D3F3BAD1B409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47-EF53-FE45-91F6-6EB5A3A874DD}" type="datetimeFigureOut">
              <a:rPr lang="en-US" smtClean="0"/>
              <a:pPr/>
              <a:t>3/20/09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76449-37B0-284D-AAA2-E9C1E766BD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47-EF53-FE45-91F6-6EB5A3A874DD}" type="datetimeFigureOut">
              <a:rPr lang="en-US" smtClean="0"/>
              <a:pPr/>
              <a:t>3/20/09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76449-37B0-284D-AAA2-E9C1E766BD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47-EF53-FE45-91F6-6EB5A3A874DD}" type="datetimeFigureOut">
              <a:rPr lang="en-US" smtClean="0"/>
              <a:pPr/>
              <a:t>3/20/09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76449-37B0-284D-AAA2-E9C1E766BD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47-EF53-FE45-91F6-6EB5A3A874DD}" type="datetimeFigureOut">
              <a:rPr lang="en-US" smtClean="0"/>
              <a:pPr/>
              <a:t>3/20/09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76449-37B0-284D-AAA2-E9C1E766BD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47-EF53-FE45-91F6-6EB5A3A874DD}" type="datetimeFigureOut">
              <a:rPr lang="en-US" smtClean="0"/>
              <a:pPr/>
              <a:t>3/20/09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76449-37B0-284D-AAA2-E9C1E766BD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47-EF53-FE45-91F6-6EB5A3A874DD}" type="datetimeFigureOut">
              <a:rPr lang="en-US" smtClean="0"/>
              <a:pPr/>
              <a:t>3/20/09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76449-37B0-284D-AAA2-E9C1E766BD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47-EF53-FE45-91F6-6EB5A3A874DD}" type="datetimeFigureOut">
              <a:rPr lang="en-US" smtClean="0"/>
              <a:pPr/>
              <a:t>3/20/09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76449-37B0-284D-AAA2-E9C1E766BD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47-EF53-FE45-91F6-6EB5A3A874DD}" type="datetimeFigureOut">
              <a:rPr lang="en-US" smtClean="0"/>
              <a:pPr/>
              <a:t>3/20/09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76449-37B0-284D-AAA2-E9C1E766BD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47-EF53-FE45-91F6-6EB5A3A874DD}" type="datetimeFigureOut">
              <a:rPr lang="en-US" smtClean="0"/>
              <a:pPr/>
              <a:t>3/20/09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76449-37B0-284D-AAA2-E9C1E766BD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47-EF53-FE45-91F6-6EB5A3A874DD}" type="datetimeFigureOut">
              <a:rPr lang="en-US" smtClean="0"/>
              <a:pPr/>
              <a:t>3/20/09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76449-37B0-284D-AAA2-E9C1E766BD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EBD47-EF53-FE45-91F6-6EB5A3A874DD}" type="datetimeFigureOut">
              <a:rPr lang="en-US" smtClean="0"/>
              <a:pPr/>
              <a:t>3/20/09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76449-37B0-284D-AAA2-E9C1E766BD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picearly08 016 copy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EBD47-EF53-FE45-91F6-6EB5A3A874DD}" type="datetimeFigureOut">
              <a:rPr lang="en-US" smtClean="0"/>
              <a:pPr/>
              <a:t>3/20/09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76449-37B0-284D-AAA2-E9C1E766BD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Macintosh%20HD:Users:johnmetzler:Documents:john'swork:title6@50:HOST%20REGION_TABLE.docx!OLE_LINK1" TargetMode="Externa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df"/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Study Abroad in Non-Traditional Areas: Facilitating Title VI/NRC Goals and Mission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91000"/>
            <a:ext cx="6400800" cy="22098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Title VI  @ 50 Conference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Washington D.C. March 20, 2009</a:t>
            </a:r>
          </a:p>
          <a:p>
            <a:endParaRPr lang="en-US" sz="2400" dirty="0" smtClean="0">
              <a:solidFill>
                <a:srgbClr val="800000"/>
              </a:solidFill>
            </a:endParaRPr>
          </a:p>
          <a:p>
            <a:pPr algn="l"/>
            <a:r>
              <a:rPr lang="en-US" sz="1800" dirty="0" smtClean="0">
                <a:solidFill>
                  <a:srgbClr val="800000"/>
                </a:solidFill>
              </a:rPr>
              <a:t>John Metzler</a:t>
            </a:r>
          </a:p>
          <a:p>
            <a:pPr algn="l"/>
            <a:r>
              <a:rPr lang="en-US" sz="1800" dirty="0" smtClean="0">
                <a:solidFill>
                  <a:srgbClr val="800000"/>
                </a:solidFill>
              </a:rPr>
              <a:t>African Studies Center</a:t>
            </a:r>
          </a:p>
          <a:p>
            <a:pPr algn="l"/>
            <a:r>
              <a:rPr lang="en-US" sz="1800" dirty="0" smtClean="0">
                <a:solidFill>
                  <a:srgbClr val="800000"/>
                </a:solidFill>
              </a:rPr>
              <a:t>Michigan State University</a:t>
            </a:r>
          </a:p>
          <a:p>
            <a:endParaRPr lang="en-US" sz="2400" dirty="0">
              <a:solidFill>
                <a:srgbClr val="800000"/>
              </a:solidFill>
            </a:endParaRPr>
          </a:p>
          <a:p>
            <a:endParaRPr lang="en-US" sz="2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African NRCs: Study  Abroad Programs 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9144000" cy="457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INSTITUTION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SHORT-TERM PROGRAMS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AFRICAN LANGUAGE PROGRAM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EXHANGE AND/OR LONG TERM PROGRAMS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PROGRAMS THROUGH THIRD-PARTY VENDORS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TOATL PROGRAMS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Boston University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Dakar, Senegal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Niger (Hausa)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Niger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University of California System (Education Abroad)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American U. Egypt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U. of Ghana-Legon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U. of KwaZulu-Natal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U. of Cape Town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University of Florida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Education in South Africa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Senegal (Language)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Senegal (Wolof)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Un. Dar-es-Salaam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Un. of Botswana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Arabic Language Institute in Fez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University of Illinois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Arabic-Egypt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American University-Cairo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University of Cape Town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CIIE programs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University of Minnesota programs in Ghana, Senegal &amp; Kenya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2 (6)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Indiana University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Senegal (culture and language)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Senegal (Wolof)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Un. of Ghana-Legon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Un. of Dar-es-Salaam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University of Cape Town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University of Kansas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Society, Politics &amp; Culture, South Africa;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Summer program in Zanzibar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Zanzibar (Swahili)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Morocco (Arabic)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Summer Institute for Arabic in Ifrane, Morocco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2 (1)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91440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INSTITUTION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SHORT-TERM PROGRAMS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AFRICAN LANGUAGE PROGRAM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EXHANGE AND/OR LONG TERM PROGRAMS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PROGRAMS THROUGH THIRD-PARTY VENDORS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TOATL PROGRAMS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Michigan State University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Egypt (1)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Ghana (3)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Kenya (3)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Madagascar (1)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Mali (1)</a:t>
                      </a:r>
                      <a:r>
                        <a:rPr lang="en-US" sz="1200" dirty="0" smtClean="0">
                          <a:latin typeface="Times New Roman"/>
                          <a:ea typeface="Cambria"/>
                          <a:cs typeface="Times New Roman"/>
                        </a:rPr>
                        <a:t> Malawi (1)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Senegal (1)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Tanzania (1)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South Africa (10)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Uganda (1)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Senegal (Wolof)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Egypt (Arabic)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American Uni. Cairo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Service learning in Ghana and Malawi;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Un. Cheik Anta Diop-Senegal;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University of KwaZulu-Natal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Cambria"/>
                          <a:cs typeface="Times New Roman"/>
                        </a:rPr>
                        <a:t>24</a:t>
                      </a:r>
                      <a:endParaRPr lang="en-US" sz="12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University of North Carolina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Burch Field Research Seminar: Rwanda &amp; the Hague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Semester in Tanzania and Mexico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Honors Semester in Cape Town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18 programs through SIT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3 (18)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Ohio University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Aids in Africa-Botswana;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Teach in Africa-Ghana;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Culture &amp;Arts-Ghana;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Engineers without Borders-Ghana;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SHARE-Kenya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Bush Radio Internship-Cape Town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7  (1)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University of Pennsylvania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Tanzania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Tanzania (Swahili)-summer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Un. of Ibadan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Un. of Ghana-Legon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Un. Gaston Berger (Senegal)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9144000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INSTITUTION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SHORT-TERM PROGRAMS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AFRICAN LANGUAGE PROGRAM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EXHANGE AND/OR LONG TERM PROGRAMS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PROGRAMS THROUGH THIRD-PARTY VENDORS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TOATL PROGRAMS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Stanford University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Summer Seminar in Uganda: Performance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Cape Town (service learning)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University of Wisconsin-Madison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Kenya: Wildlife management;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Kenya: Public Health.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Uganda: health field experience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American Uni. – Cairo (Arabic)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University of Cape Town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Un. of Gaston Burger, Senegal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American University-Cairo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CIIE program at the University of Ghana-Legon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7 (1)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Yale University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Health, Social Sciences, Arts in Swaziland;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Language study in Mombasa;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Summer internships in Uganda;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Summer Internships in Cape Town;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Summer Internships in Ghana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Kenya (Swahili_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Morocco (Arabic)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Cairo (Arabic)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American University in Cairo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Arabic Institute in Fez (Summer)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18 SIT programs in Africa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mbria"/>
                          <a:cs typeface="Times New Roman"/>
                        </a:rPr>
                        <a:t>6  (19)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Study Abroad and the Title VI Agenda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53000"/>
          </a:xfrm>
        </p:spPr>
        <p:txBody>
          <a:bodyPr>
            <a:normAutofit fontScale="70000" lnSpcReduction="20000"/>
          </a:bodyPr>
          <a:lstStyle/>
          <a:p>
            <a:pPr marL="571500" indent="-571500">
              <a:buAutoNum type="romanUcPeriod"/>
            </a:pPr>
            <a:r>
              <a:rPr lang="en-US" sz="2000" dirty="0" smtClean="0">
                <a:solidFill>
                  <a:srgbClr val="800000"/>
                </a:solidFill>
              </a:rPr>
              <a:t>Undergraduates:</a:t>
            </a:r>
          </a:p>
          <a:p>
            <a:pPr marL="571500" indent="-571500"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** Increases knowledge of, competency in and commitment to international/area studies;</a:t>
            </a:r>
          </a:p>
          <a:p>
            <a:pPr marL="571500" indent="-571500"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**Increases the number of Area Studies courses available for undergraduate students</a:t>
            </a:r>
          </a:p>
          <a:p>
            <a:pPr marL="571500" indent="-571500"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**  Increases options in Less Commonly taught Languages (African, Asian, etc)</a:t>
            </a:r>
          </a:p>
          <a:p>
            <a:pPr marL="571500" indent="-571500"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** Facilitates access to, completion of Area Studies Specializations, minors, and majors.</a:t>
            </a:r>
          </a:p>
          <a:p>
            <a:pPr marL="571500" indent="-571500"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** Facilitates disciplinary specific and professional internships</a:t>
            </a:r>
          </a:p>
          <a:p>
            <a:pPr marL="571500" indent="-571500"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** Facilitates the commitment of students committed to developing expertise in development and justice related professions (agriculture, health, education, resource development, human rights, etc)</a:t>
            </a:r>
          </a:p>
          <a:p>
            <a:pPr marL="571500" indent="-571500"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**Facilitates Service-Leaning opportunities. </a:t>
            </a:r>
          </a:p>
          <a:p>
            <a:pPr marL="571500" indent="-571500"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* * Increases inter-cultural awareness &amp; sensitivity</a:t>
            </a:r>
          </a:p>
          <a:p>
            <a:pPr marL="571500" indent="-571500">
              <a:buNone/>
            </a:pPr>
            <a:endParaRPr lang="en-US" sz="2000" dirty="0">
              <a:solidFill>
                <a:srgbClr val="800000"/>
              </a:solidFill>
            </a:endParaRPr>
          </a:p>
        </p:txBody>
      </p:sp>
      <p:pic>
        <p:nvPicPr>
          <p:cNvPr id="7" name="Content Placeholder 6" descr="DSC05944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4712" b="-24712"/>
          <a:stretch>
            <a:fillRect/>
          </a:stretch>
        </p:blipFill>
        <p:spPr>
          <a:xfrm>
            <a:off x="5181600" y="838201"/>
            <a:ext cx="2971800" cy="3330426"/>
          </a:xfrm>
        </p:spPr>
      </p:pic>
      <p:pic>
        <p:nvPicPr>
          <p:cNvPr id="8" name="Picture 7" descr="service_project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657600"/>
            <a:ext cx="2971800" cy="2103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Study Abroad and the Title VI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571500" indent="-571500">
              <a:buAutoNum type="romanUcPeriod" startAt="2"/>
            </a:pPr>
            <a:r>
              <a:rPr lang="en-US" dirty="0" smtClean="0">
                <a:solidFill>
                  <a:srgbClr val="800000"/>
                </a:solidFill>
              </a:rPr>
              <a:t>Graduate Studies</a:t>
            </a:r>
          </a:p>
          <a:p>
            <a:pPr marL="571500" indent="-571500">
              <a:buNone/>
            </a:pPr>
            <a:r>
              <a:rPr lang="en-US" dirty="0" smtClean="0">
                <a:solidFill>
                  <a:srgbClr val="800000"/>
                </a:solidFill>
              </a:rPr>
              <a:t>** Provides pre (pre)-dissertation experience that is thematically and regionally focused</a:t>
            </a:r>
          </a:p>
          <a:p>
            <a:pPr marL="571500" indent="-571500">
              <a:buNone/>
            </a:pPr>
            <a:r>
              <a:rPr lang="en-US" dirty="0" smtClean="0">
                <a:solidFill>
                  <a:srgbClr val="800000"/>
                </a:solidFill>
              </a:rPr>
              <a:t>** Opportunity to increase language competency</a:t>
            </a:r>
          </a:p>
          <a:p>
            <a:pPr marL="571500" indent="-571500">
              <a:buNone/>
            </a:pPr>
            <a:r>
              <a:rPr lang="en-US" dirty="0" smtClean="0">
                <a:solidFill>
                  <a:srgbClr val="800000"/>
                </a:solidFill>
              </a:rPr>
              <a:t>** Opportunity for professional experience as program assistant</a:t>
            </a:r>
          </a:p>
          <a:p>
            <a:pPr marL="571500" indent="-571500">
              <a:buNone/>
            </a:pP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5" name="Content Placeholder 4" descr="graduate students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9488" r="-948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Study Abroad and the Title VI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800000"/>
                </a:solidFill>
              </a:rPr>
              <a:t>III. Outreach</a:t>
            </a:r>
          </a:p>
          <a:p>
            <a:pPr>
              <a:buNone/>
            </a:pPr>
            <a:r>
              <a:rPr lang="en-US" dirty="0" smtClean="0">
                <a:solidFill>
                  <a:srgbClr val="800000"/>
                </a:solidFill>
              </a:rPr>
              <a:t>** Recruitment of (providing access to) students  from institutions and consortia that do not have active programs in non-traditional areas of the world (Community Colleges, HBCUs, HSUCs, etc.)</a:t>
            </a:r>
          </a:p>
          <a:p>
            <a:pPr>
              <a:buNone/>
            </a:pPr>
            <a:r>
              <a:rPr lang="en-US" dirty="0" smtClean="0">
                <a:solidFill>
                  <a:srgbClr val="800000"/>
                </a:solidFill>
              </a:rPr>
              <a:t>** Consult with colleges and consortia (HBCUs, COE, MIIIE) and colleges on the development and sustainability of high quality, (institutionally appropriate) programs in non-traditional regions. 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5" name="Content Placeholder 4" descr="Faith_HBCU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4712" b="-2471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Study Abroad and the Title VI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800000"/>
                </a:solidFill>
              </a:rPr>
              <a:t>IV. Institutional</a:t>
            </a:r>
          </a:p>
          <a:p>
            <a:pPr>
              <a:buNone/>
            </a:pPr>
            <a:r>
              <a:rPr lang="en-US" dirty="0" smtClean="0">
                <a:solidFill>
                  <a:srgbClr val="800000"/>
                </a:solidFill>
              </a:rPr>
              <a:t>** Increased area studies course offerings across the curriculum</a:t>
            </a:r>
          </a:p>
          <a:p>
            <a:pPr>
              <a:buNone/>
            </a:pPr>
            <a:r>
              <a:rPr lang="en-US" dirty="0" smtClean="0">
                <a:solidFill>
                  <a:srgbClr val="800000"/>
                </a:solidFill>
              </a:rPr>
              <a:t>** Increased instructional access to Less Commonly Taught Languages for undergraduates</a:t>
            </a:r>
          </a:p>
          <a:p>
            <a:pPr>
              <a:buNone/>
            </a:pPr>
            <a:r>
              <a:rPr lang="en-US" dirty="0" smtClean="0">
                <a:solidFill>
                  <a:srgbClr val="800000"/>
                </a:solidFill>
              </a:rPr>
              <a:t>** Facilitates area studies specialization and minor</a:t>
            </a:r>
          </a:p>
          <a:p>
            <a:pPr>
              <a:buNone/>
            </a:pPr>
            <a:r>
              <a:rPr lang="en-US" dirty="0" smtClean="0">
                <a:solidFill>
                  <a:srgbClr val="800000"/>
                </a:solidFill>
              </a:rPr>
              <a:t>** Facilitates increased access to thematic and professional internship opportunities </a:t>
            </a:r>
          </a:p>
          <a:p>
            <a:pPr>
              <a:buNone/>
            </a:pPr>
            <a:r>
              <a:rPr lang="en-US" dirty="0" smtClean="0">
                <a:solidFill>
                  <a:srgbClr val="800000"/>
                </a:solidFill>
              </a:rPr>
              <a:t>** Facilitates collaboration with professional schools (business, criminal justice, education, engineering, law, nursing, nutrition, medical (human and animal)</a:t>
            </a:r>
          </a:p>
          <a:p>
            <a:pPr>
              <a:buNone/>
            </a:pPr>
            <a:r>
              <a:rPr lang="en-US" dirty="0" smtClean="0">
                <a:solidFill>
                  <a:srgbClr val="800000"/>
                </a:solidFill>
              </a:rPr>
              <a:t>**  Facilitates the  development of a new cadre of area/international thematic and development focused professionals</a:t>
            </a:r>
          </a:p>
          <a:p>
            <a:pPr>
              <a:buNone/>
            </a:pPr>
            <a:r>
              <a:rPr lang="en-US" dirty="0" smtClean="0">
                <a:solidFill>
                  <a:srgbClr val="800000"/>
                </a:solidFill>
              </a:rPr>
              <a:t>**  Facilitates a constituency of supporters and advocates for international education and global competency </a:t>
            </a:r>
          </a:p>
          <a:p>
            <a:pPr>
              <a:buNone/>
            </a:pPr>
            <a:r>
              <a:rPr lang="en-US" dirty="0" smtClean="0">
                <a:solidFill>
                  <a:srgbClr val="800000"/>
                </a:solidFill>
              </a:rPr>
              <a:t>**  Solidifies institutional linkages with area universities and NGOs through transparent, equitable, and mutually beneficial programming. 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5" name="Content Placeholder 4" descr="Carly_dietics05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4712" b="-24712"/>
          <a:stretch>
            <a:fillRect/>
          </a:stretch>
        </p:blipFill>
        <p:spPr>
          <a:xfrm>
            <a:off x="4648200" y="1143000"/>
            <a:ext cx="2743200" cy="3074239"/>
          </a:xfrm>
        </p:spPr>
      </p:pic>
      <p:pic>
        <p:nvPicPr>
          <p:cNvPr id="6" name="Picture 5" descr="school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1" y="3733800"/>
            <a:ext cx="2743200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14400" y="51054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Thank You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Historical Background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Until 2003-2005 Title VI competition cycle NRCs not encouraged to promote study abroad as part of their mission.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Why?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** Lack rigor– “Safari”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**Elitist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**Safety &amp; Health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**Logistical problems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** Lack of  correspondence with the core mission/agenda of NRCs 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8" name="Content Placeholder 7" descr="Summer 2005 460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4712" b="-24712"/>
          <a:stretch>
            <a:fillRect/>
          </a:stretch>
        </p:blipFill>
        <p:spPr>
          <a:xfrm>
            <a:off x="4648200" y="1417638"/>
            <a:ext cx="4038600" cy="4525963"/>
          </a:xfrm>
        </p:spPr>
      </p:pic>
    </p:spTree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Historical Background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In last cycle (2006-2010) NRCs encouraged to promoted and record (courses) from study abroad programs.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Reflected in survey data:</a:t>
            </a:r>
          </a:p>
          <a:p>
            <a:pPr>
              <a:buNone/>
            </a:pPr>
            <a:r>
              <a:rPr lang="en-US" dirty="0" smtClean="0">
                <a:solidFill>
                  <a:srgbClr val="800000"/>
                </a:solidFill>
              </a:rPr>
              <a:t>	** 97% of Africanist faculty at NRCs supported study abroad programs for undergraduates (Bowman, 2001)</a:t>
            </a:r>
          </a:p>
          <a:p>
            <a:pPr>
              <a:buSzPct val="50000"/>
              <a:buFont typeface="Wingdings" charset="2"/>
              <a:buChar char=""/>
            </a:pPr>
            <a:endParaRPr lang="en-US" dirty="0"/>
          </a:p>
        </p:txBody>
      </p:sp>
      <p:pic>
        <p:nvPicPr>
          <p:cNvPr id="5" name="Content Placeholder 4" descr="Summer 2005 006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4712" b="-24712"/>
          <a:stretch>
            <a:fillRect/>
          </a:stretch>
        </p:blipFill>
        <p:spPr>
          <a:xfrm>
            <a:off x="5486401" y="1066800"/>
            <a:ext cx="2286000" cy="2944273"/>
          </a:xfrm>
        </p:spPr>
      </p:pic>
      <p:pic>
        <p:nvPicPr>
          <p:cNvPr id="6" name="Picture 5" descr="Summer 2005 0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917" y="3886200"/>
            <a:ext cx="2387600" cy="179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Study Abroad Data: Non-Traditional Destinations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Rapid increase in study abroad by U.S. students, from 100,000 in 1996/97 to  241,000 in 2006/07 (Open Doors, 2008)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Yet, this represents just ONE per  cent of U.S. under-graduates.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6" name="Content Placeholder 5" descr="Summer 2005 029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4712" b="-24712"/>
          <a:stretch>
            <a:fillRect/>
          </a:stretch>
        </p:blipFill>
        <p:spPr>
          <a:xfrm>
            <a:off x="4648200" y="1417638"/>
            <a:ext cx="4038600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Study Abroad: Data on Non-Traditional Destinations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5105400" cy="51355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Top Destinations: (Top Ten)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United Kingdom: 32,109*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Italy: 27,831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Spain: 24,005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France: 17,233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China: 11,064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Australia: 10,747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Mexico:  9,461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Germany: 7,355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Ireland: 5,785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Costa Rica: 5,383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* </a:t>
            </a:r>
            <a:r>
              <a:rPr lang="en-US" sz="1600" dirty="0" smtClean="0">
                <a:solidFill>
                  <a:srgbClr val="800000"/>
                </a:solidFill>
              </a:rPr>
              <a:t>more than one third of students to English speaking countries</a:t>
            </a:r>
          </a:p>
          <a:p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( Num: 11-20)</a:t>
            </a:r>
          </a:p>
          <a:p>
            <a:r>
              <a:rPr lang="en-US" dirty="0" smtClean="0"/>
              <a:t>Japan:  5,012</a:t>
            </a:r>
          </a:p>
          <a:p>
            <a:r>
              <a:rPr lang="en-US" dirty="0" smtClean="0"/>
              <a:t>Argentina: 3,617</a:t>
            </a:r>
          </a:p>
          <a:p>
            <a:r>
              <a:rPr lang="en-US" dirty="0" smtClean="0"/>
              <a:t>Greece: 3,417</a:t>
            </a:r>
          </a:p>
          <a:p>
            <a:r>
              <a:rPr lang="en-US" dirty="0" smtClean="0"/>
              <a:t>South Africa: 3,216 (2,512)</a:t>
            </a:r>
          </a:p>
          <a:p>
            <a:r>
              <a:rPr lang="en-US" dirty="0" smtClean="0"/>
              <a:t>Czech Rep: 3,145</a:t>
            </a:r>
          </a:p>
          <a:p>
            <a:r>
              <a:rPr lang="en-US" dirty="0" smtClean="0"/>
              <a:t>Chile: 2,824</a:t>
            </a:r>
          </a:p>
          <a:p>
            <a:r>
              <a:rPr lang="en-US" dirty="0" smtClean="0"/>
              <a:t>Ecuador: 2,813</a:t>
            </a:r>
          </a:p>
          <a:p>
            <a:r>
              <a:rPr lang="en-US" dirty="0" smtClean="0"/>
              <a:t>Austria: 2,810</a:t>
            </a:r>
          </a:p>
          <a:p>
            <a:r>
              <a:rPr lang="en-US" dirty="0" smtClean="0"/>
              <a:t>New Zealand: 2,718</a:t>
            </a:r>
          </a:p>
          <a:p>
            <a:r>
              <a:rPr lang="en-US" dirty="0" smtClean="0"/>
              <a:t>India: 2,627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Study Abroad Data: Non-Traditional Destinations</a:t>
            </a:r>
            <a:endParaRPr lang="en-US" dirty="0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457200" y="2133600"/>
          <a:ext cx="8001000" cy="2112555"/>
        </p:xfrm>
        <a:graphic>
          <a:graphicData uri="http://schemas.openxmlformats.org/presentationml/2006/ole">
            <p:oleObj spid="_x0000_s20482" name="Document" r:id="rId3" imgW="8369300" imgH="22098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Demographics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Race/Ethnicity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1996/97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2000/2001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2006/2007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White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83.9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82.9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81.9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Asian/Pacific</a:t>
                      </a:r>
                      <a:r>
                        <a:rPr lang="en-US" baseline="0" dirty="0" smtClean="0"/>
                        <a:t> Islander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Hispanic or Latina(o)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Black or African American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Native American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Disciplinary Fields of Study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Field of Study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1996/97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2000/2001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2006/07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Social Sciences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21.4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Business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Humanities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13.2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Fine/Applied</a:t>
                      </a:r>
                      <a:r>
                        <a:rPr lang="en-US" baseline="0" dirty="0" smtClean="0"/>
                        <a:t>  Arts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Science</a:t>
                      </a:r>
                      <a:r>
                        <a:rPr lang="en-US" baseline="0" dirty="0" smtClean="0"/>
                        <a:t> (P &amp; 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Foreign Language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Education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Health Sciences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Engineering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Math/Computer Sc.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Agriculture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Undeclared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 Destinations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Top 10 (2006/2007:</a:t>
            </a:r>
          </a:p>
          <a:p>
            <a:pPr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**South Africa:  3,216</a:t>
            </a:r>
          </a:p>
          <a:p>
            <a:pPr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**Ghana: 1,645</a:t>
            </a:r>
          </a:p>
          <a:p>
            <a:pPr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**Egypt: 1,100</a:t>
            </a:r>
          </a:p>
          <a:p>
            <a:pPr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**Kenya: 686</a:t>
            </a:r>
          </a:p>
          <a:p>
            <a:pPr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**Tanzania: 630</a:t>
            </a:r>
          </a:p>
          <a:p>
            <a:pPr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**Morocco: 491</a:t>
            </a:r>
          </a:p>
          <a:p>
            <a:pPr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**Senegal: 475</a:t>
            </a:r>
          </a:p>
          <a:p>
            <a:pPr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**Uganda: 357</a:t>
            </a:r>
          </a:p>
          <a:p>
            <a:pPr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** Botswana: 194</a:t>
            </a:r>
          </a:p>
          <a:p>
            <a:pPr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Zambia: 133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6" descr="lindsey_SouthAf09.pdf"/>
          <p:cNvPicPr>
            <a:picLocks noGrp="1" noChangeAspect="1"/>
          </p:cNvPicPr>
          <p:nvPr>
            <p:ph sz="half" idx="2"/>
          </p:nvPr>
        </p:nvPicPr>
        <mc:AlternateContent>
          <mc:Choice xmlns:ma="http://schemas.microsoft.com/office/mac/drawingml/2008/main" Requires="ma">
            <p:blipFill>
              <a:blip r:embed="rId2"/>
              <a:srcRect t="-24712" b="-24712"/>
              <a:stretch>
                <a:fillRect/>
              </a:stretch>
            </p:blipFill>
          </mc:Choice>
          <mc:Fallback>
            <p:blipFill>
              <a:blip r:embed="rId3"/>
              <a:srcRect t="-24712" b="-24712"/>
              <a:stretch>
                <a:fillRect/>
              </a:stretch>
            </p:blipFill>
          </mc:Fallback>
        </mc:AlternateContent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1456</Words>
  <Application>Microsoft Macintosh PowerPoint</Application>
  <PresentationFormat>On-screen Show (4:3)</PresentationFormat>
  <Paragraphs>311</Paragraphs>
  <Slides>17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Macintosh HD:Users:johnmetzler:Documents:john'swork:title6@50:HOST REGION_TABLE.docx!OLE_LINK1</vt:lpstr>
      <vt:lpstr>Study Abroad in Non-Traditional Areas: Facilitating Title VI/NRC Goals and Mission</vt:lpstr>
      <vt:lpstr>Historical Background</vt:lpstr>
      <vt:lpstr>Historical Background</vt:lpstr>
      <vt:lpstr>Study Abroad Data: Non-Traditional Destinations</vt:lpstr>
      <vt:lpstr>Study Abroad: Data on Non-Traditional Destinations</vt:lpstr>
      <vt:lpstr>Study Abroad Data: Non-Traditional Destinations</vt:lpstr>
      <vt:lpstr>Student Demographics</vt:lpstr>
      <vt:lpstr>Disciplinary Fields of Study</vt:lpstr>
      <vt:lpstr>African Destinations</vt:lpstr>
      <vt:lpstr>African NRCs: Study  Abroad Programs </vt:lpstr>
      <vt:lpstr>Slide 11</vt:lpstr>
      <vt:lpstr>Slide 12</vt:lpstr>
      <vt:lpstr>Study Abroad and the Title VI Agenda</vt:lpstr>
      <vt:lpstr>Study Abroad and the Title VI Agenda</vt:lpstr>
      <vt:lpstr>Study Abroad and the Title VI Agenda</vt:lpstr>
      <vt:lpstr>Study Abroad and the Title VI Agenda</vt:lpstr>
      <vt:lpstr>Thank You</vt:lpstr>
    </vt:vector>
  </TitlesOfParts>
  <Company>Michigan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Dgbhdfsgbw_x0010_</dc:title>
  <dc:creator>John Metzler</dc:creator>
  <cp:lastModifiedBy>John Metzler</cp:lastModifiedBy>
  <cp:revision>29</cp:revision>
  <dcterms:created xsi:type="dcterms:W3CDTF">2009-03-20T11:57:24Z</dcterms:created>
  <dcterms:modified xsi:type="dcterms:W3CDTF">2009-03-20T17:15:19Z</dcterms:modified>
</cp:coreProperties>
</file>